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26"/>
  </p:notesMasterIdLst>
  <p:handoutMasterIdLst>
    <p:handoutMasterId r:id="rId27"/>
  </p:handoutMasterIdLst>
  <p:sldIdLst>
    <p:sldId id="1367" r:id="rId3"/>
    <p:sldId id="1467" r:id="rId4"/>
    <p:sldId id="1459" r:id="rId5"/>
    <p:sldId id="1481" r:id="rId6"/>
    <p:sldId id="1470" r:id="rId7"/>
    <p:sldId id="1480" r:id="rId8"/>
    <p:sldId id="1483" r:id="rId9"/>
    <p:sldId id="1471" r:id="rId10"/>
    <p:sldId id="1472" r:id="rId11"/>
    <p:sldId id="1473" r:id="rId12"/>
    <p:sldId id="1474" r:id="rId13"/>
    <p:sldId id="1475" r:id="rId14"/>
    <p:sldId id="1476" r:id="rId15"/>
    <p:sldId id="1482" r:id="rId16"/>
    <p:sldId id="1477" r:id="rId17"/>
    <p:sldId id="1478" r:id="rId18"/>
    <p:sldId id="1464" r:id="rId19"/>
    <p:sldId id="1479" r:id="rId20"/>
    <p:sldId id="1457" r:id="rId21"/>
    <p:sldId id="1414" r:id="rId22"/>
    <p:sldId id="1468" r:id="rId23"/>
    <p:sldId id="1469" r:id="rId24"/>
    <p:sldId id="1326" r:id="rId2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E95C9D-3DD4-45B7-BFD9-4AE9F68B7B97}">
          <p14:sldIdLst>
            <p14:sldId id="1367"/>
            <p14:sldId id="1467"/>
            <p14:sldId id="1459"/>
          </p14:sldIdLst>
        </p14:section>
        <p14:section name="Azure Functions" id="{49C09AD6-AE5C-4F86-B687-E6D2B13EE9A0}">
          <p14:sldIdLst>
            <p14:sldId id="1481"/>
            <p14:sldId id="1470"/>
            <p14:sldId id="1480"/>
            <p14:sldId id="1483"/>
            <p14:sldId id="1471"/>
            <p14:sldId id="1472"/>
            <p14:sldId id="1473"/>
            <p14:sldId id="1474"/>
            <p14:sldId id="1475"/>
            <p14:sldId id="1476"/>
          </p14:sldIdLst>
        </p14:section>
        <p14:section name="Anatomy" id="{DA50EEAC-37B9-4766-9415-328D704F1EC9}">
          <p14:sldIdLst>
            <p14:sldId id="1482"/>
            <p14:sldId id="1477"/>
            <p14:sldId id="1478"/>
          </p14:sldIdLst>
        </p14:section>
        <p14:section name="Testing" id="{80552F1C-E03A-49C5-8FF3-5E4BB0096DDF}">
          <p14:sldIdLst>
            <p14:sldId id="1464"/>
            <p14:sldId id="1479"/>
            <p14:sldId id="1457"/>
          </p14:sldIdLst>
        </p14:section>
        <p14:section name="Exit" id="{C1EAA864-0145-4E87-9E21-87FEC5B3D84B}">
          <p14:sldIdLst>
            <p14:sldId id="1414"/>
            <p14:sldId id="1468"/>
            <p14:sldId id="1469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2C8C"/>
    <a:srgbClr val="505050"/>
    <a:srgbClr val="00BCF2"/>
    <a:srgbClr val="D2D2D2"/>
    <a:srgbClr val="0078D7"/>
    <a:srgbClr val="32145A"/>
    <a:srgbClr val="008272"/>
    <a:srgbClr val="5C2D9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0" autoAdjust="0"/>
    <p:restoredTop sz="77441" autoAdjust="0"/>
  </p:normalViewPr>
  <p:slideViewPr>
    <p:cSldViewPr>
      <p:cViewPr varScale="1">
        <p:scale>
          <a:sx n="55" d="100"/>
          <a:sy n="55" d="100"/>
        </p:scale>
        <p:origin x="1152" y="66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4/21/2017 12:14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4/21/2017 12:14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4/21/2017 12:14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65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cero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portal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encontraremos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coleccion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plantillas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conitnua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evolución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disenadas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ayudarnos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plantillas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disenadas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trigger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BlobTrigger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0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Son perfectas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limpieza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mantenimiento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CRON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status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tipicamente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nigun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81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procesamiento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tipicamente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table, cola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container de Azure Storage.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entrada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return de la function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respuesta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de Created, Accepted u OK).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CRUD y mover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23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disenadas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GitHub, Office 365,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Microsoft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PowerApps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expuestas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necesitamos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CORS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verlas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ejecutarlas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0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4/21/2017 12:14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31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function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c#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temenos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Run.csx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project.json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antiguo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o las Universal Windows Platform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function.json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solo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triggers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bindings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Storage Queue o Storage Container.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Settings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API Key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cadenas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conexion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base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67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bindings </a:t>
            </a:r>
            <a:r>
              <a:rPr lang="en-US" dirty="0" err="1"/>
              <a:t>vienen</a:t>
            </a:r>
            <a:r>
              <a:rPr lang="en-US" dirty="0"/>
              <a:t> a </a:t>
            </a:r>
            <a:r>
              <a:rPr lang="en-US" dirty="0" err="1"/>
              <a:t>conectar</a:t>
            </a:r>
            <a:r>
              <a:rPr lang="en-US" dirty="0"/>
              <a:t> la </a:t>
            </a:r>
            <a:r>
              <a:rPr lang="en-US" dirty="0" err="1"/>
              <a:t>funciones</a:t>
            </a:r>
            <a:r>
              <a:rPr lang="en-US" dirty="0"/>
              <a:t> y </a:t>
            </a:r>
            <a:r>
              <a:rPr lang="en-US" dirty="0" err="1"/>
              <a:t>sus</a:t>
            </a:r>
            <a:r>
              <a:rPr lang="en-US" dirty="0"/>
              <a:t> outputs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. Por </a:t>
            </a:r>
            <a:r>
              <a:rPr lang="en-US" dirty="0" err="1"/>
              <a:t>tanto</a:t>
            </a:r>
            <a:r>
              <a:rPr lang="en-US" dirty="0"/>
              <a:t> sin bindings la function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simplemente</a:t>
            </a:r>
            <a:r>
              <a:rPr lang="en-US" dirty="0"/>
              <a:t> </a:t>
            </a:r>
            <a:r>
              <a:rPr lang="en-US" dirty="0" err="1"/>
              <a:t>codigo</a:t>
            </a:r>
            <a:r>
              <a:rPr lang="en-US" dirty="0"/>
              <a:t> </a:t>
            </a:r>
            <a:r>
              <a:rPr lang="en-US" dirty="0" err="1"/>
              <a:t>desconectado</a:t>
            </a:r>
            <a:r>
              <a:rPr lang="en-US" dirty="0"/>
              <a:t> sin </a:t>
            </a:r>
            <a:r>
              <a:rPr lang="en-US" dirty="0" err="1"/>
              <a:t>ninguna</a:t>
            </a:r>
            <a:r>
              <a:rPr lang="en-US" dirty="0"/>
              <a:t> </a:t>
            </a:r>
            <a:r>
              <a:rPr lang="en-US" dirty="0" err="1"/>
              <a:t>posibilidad</a:t>
            </a:r>
            <a:r>
              <a:rPr lang="en-US" dirty="0"/>
              <a:t> de server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proposito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tabla</a:t>
            </a:r>
            <a:r>
              <a:rPr lang="en-US" dirty="0"/>
              <a:t> se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binding </a:t>
            </a:r>
            <a:r>
              <a:rPr lang="en-US" dirty="0" err="1"/>
              <a:t>tipico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41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4/21/2017 12:14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expuestas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raves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navegador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curl o clients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postman. Si la function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Para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escenarios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Storage Containers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Microsoft Azure Storage Explorer o Visual Studio Cloud Explorer. Los logs de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sucede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function. Por ultimo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precompiladas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trabajar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pruebas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unitarias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23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4/21/2017 12:14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noProof="0" dirty="0"/>
              <a:t>Muchas gracias a todos los patrocinadores y a Microsoft ya que sin ellos seria posible estar aquí hoy.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4/21/2017 12:14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71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4/21/2017 12:14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Que son las Azure Functions?</a:t>
            </a:r>
          </a:p>
          <a:p>
            <a:r>
              <a:rPr lang="en-US" noProof="0" dirty="0"/>
              <a:t>Que </a:t>
            </a:r>
            <a:r>
              <a:rPr lang="en-US" noProof="0" dirty="0" err="1"/>
              <a:t>anatomía</a:t>
            </a:r>
            <a:r>
              <a:rPr lang="en-US" noProof="0" dirty="0"/>
              <a:t> y </a:t>
            </a:r>
            <a:r>
              <a:rPr lang="en-US" noProof="0" dirty="0" err="1"/>
              <a:t>posibilidades</a:t>
            </a:r>
            <a:r>
              <a:rPr lang="en-US" noProof="0" dirty="0"/>
              <a:t> de </a:t>
            </a:r>
            <a:r>
              <a:rPr lang="en-US" noProof="0" dirty="0" err="1"/>
              <a:t>conexión</a:t>
            </a:r>
            <a:r>
              <a:rPr lang="en-US" noProof="0" dirty="0"/>
              <a:t> </a:t>
            </a:r>
            <a:r>
              <a:rPr lang="en-US" noProof="0" dirty="0" err="1"/>
              <a:t>tienen</a:t>
            </a:r>
            <a:r>
              <a:rPr lang="en-US" noProof="0" dirty="0"/>
              <a:t>?</a:t>
            </a:r>
          </a:p>
          <a:p>
            <a:r>
              <a:rPr lang="en-US" noProof="0" dirty="0"/>
              <a:t>Como </a:t>
            </a:r>
            <a:r>
              <a:rPr lang="en-US" noProof="0" dirty="0" err="1"/>
              <a:t>podemos</a:t>
            </a:r>
            <a:r>
              <a:rPr lang="en-US" noProof="0" dirty="0"/>
              <a:t> </a:t>
            </a:r>
            <a:r>
              <a:rPr lang="en-US" noProof="0" dirty="0" err="1"/>
              <a:t>hacer</a:t>
            </a:r>
            <a:r>
              <a:rPr lang="en-US" noProof="0" dirty="0"/>
              <a:t> testing de </a:t>
            </a:r>
            <a:r>
              <a:rPr lang="en-US" noProof="0" dirty="0" err="1"/>
              <a:t>nuestras</a:t>
            </a:r>
            <a:r>
              <a:rPr lang="en-US" noProof="0" dirty="0"/>
              <a:t> </a:t>
            </a:r>
            <a:r>
              <a:rPr lang="en-US" noProof="0" dirty="0" err="1"/>
              <a:t>funciones</a:t>
            </a:r>
            <a:r>
              <a:rPr lang="en-US" noProof="0" dirty="0"/>
              <a:t>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4/21/2017 12:14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4/21/2017 12:14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Azure Functions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plataforma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App Services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podamos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pequeños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trozos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piezas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reutilizable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conversaciones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les llama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Azure Functions se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típicamente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solo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responder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conectados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container de Azure Storage.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2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4/21/2017 12:14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3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veremos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presentacion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trabajamos</a:t>
            </a:r>
            <a:r>
              <a:rPr lang="en-US" dirty="0"/>
              <a:t> con Azure Functions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 Hasta la vista Server... </a:t>
            </a:r>
            <a:r>
              <a:rPr lang="en-US" dirty="0" err="1"/>
              <a:t>Ya</a:t>
            </a:r>
            <a:r>
              <a:rPr lang="en-US" dirty="0"/>
              <a:t> que solo </a:t>
            </a:r>
            <a:r>
              <a:rPr lang="en-US" dirty="0" err="1"/>
              <a:t>tendremos</a:t>
            </a:r>
            <a:r>
              <a:rPr lang="en-US" dirty="0"/>
              <a:t> que </a:t>
            </a:r>
            <a:r>
              <a:rPr lang="en-US" dirty="0" err="1"/>
              <a:t>preocuparnos</a:t>
            </a:r>
            <a:r>
              <a:rPr lang="en-US" dirty="0"/>
              <a:t> del </a:t>
            </a:r>
            <a:r>
              <a:rPr lang="en-US" dirty="0" err="1"/>
              <a:t>código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4/21/2017 12:34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9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Azure Functions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lenguajes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activarlas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Azure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Azure App Services (Web, Mobile, Logic, and API apps)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terceros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on-premise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2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Functions son “event-driven” lo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queire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“triggers”. Por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Azure Function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podria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timer (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subimos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OneDrive.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Azure Functions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responder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Azure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subir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fichero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un Storage Account 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notificacion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llega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cola de  (Message Queue).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5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azurebootcamp.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zurebootcamp.es/" TargetMode="External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7705" y="925153"/>
            <a:ext cx="762106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4037" y="5707062"/>
            <a:ext cx="1326976" cy="8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5416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  <a:hlinkClick r:id="rId2"/>
              </a:rPr>
              <a:t>http://azurebootcamp.es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/>
          <a:srcRect l="20767" t="5334" r="20767" b="15138"/>
          <a:stretch/>
        </p:blipFill>
        <p:spPr>
          <a:xfrm>
            <a:off x="2713037" y="373061"/>
            <a:ext cx="7010400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14037" y="5707062"/>
            <a:ext cx="1326976" cy="8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49862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5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859462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5724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800" dirty="0">
                <a:solidFill>
                  <a:schemeClr val="bg1"/>
                </a:solidFill>
                <a:cs typeface="Segoe UI" pitchFamily="34" charset="0"/>
                <a:hlinkClick r:id="rId2"/>
              </a:rPr>
              <a:t>http://azurebootcamp.es</a:t>
            </a:r>
            <a:r>
              <a:rPr lang="en-US" sz="1800" dirty="0">
                <a:solidFill>
                  <a:schemeClr val="bg1"/>
                </a:solidFill>
                <a:cs typeface="Segoe UI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5437" y="1058862"/>
            <a:ext cx="711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341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249" r:id="rId15"/>
    <p:sldLayoutId id="2147484343" r:id="rId16"/>
    <p:sldLayoutId id="2147484344" r:id="rId17"/>
    <p:sldLayoutId id="2147484301" r:id="rId18"/>
    <p:sldLayoutId id="2147484252" r:id="rId19"/>
    <p:sldLayoutId id="2147484251" r:id="rId20"/>
    <p:sldLayoutId id="2147484254" r:id="rId21"/>
    <p:sldLayoutId id="2147484257" r:id="rId22"/>
    <p:sldLayoutId id="2147484258" r:id="rId23"/>
    <p:sldLayoutId id="2147484260" r:id="rId24"/>
    <p:sldLayoutId id="2147484299" r:id="rId25"/>
    <p:sldLayoutId id="2147484345" r:id="rId26"/>
    <p:sldLayoutId id="2147484263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46" r:id="rId19"/>
    <p:sldLayoutId id="2147484347" r:id="rId20"/>
    <p:sldLayoutId id="2147484336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zurefunctions" TargetMode="External"/><Relationship Id="rId2" Type="http://schemas.openxmlformats.org/officeDocument/2006/relationships/hyperlink" Target="https://github.com/cmendibl3/hasta-la-vista-server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jpeg"/><Relationship Id="rId4" Type="http://schemas.openxmlformats.org/officeDocument/2006/relationships/hyperlink" Target="https://twitter.com/cmendibl3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038" y="1363662"/>
            <a:ext cx="10159999" cy="2590802"/>
          </a:xfrm>
        </p:spPr>
        <p:txBody>
          <a:bodyPr/>
          <a:lstStyle/>
          <a:p>
            <a:r>
              <a:rPr lang="en-US" dirty="0"/>
              <a:t>Azure Functions:</a:t>
            </a:r>
            <a:br>
              <a:rPr lang="en-US" dirty="0"/>
            </a:br>
            <a:r>
              <a:rPr lang="en-US" dirty="0"/>
              <a:t>				Hasta la Vista Server…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7" y="5022586"/>
            <a:ext cx="7873999" cy="913076"/>
          </a:xfrm>
        </p:spPr>
        <p:txBody>
          <a:bodyPr/>
          <a:lstStyle/>
          <a:p>
            <a:r>
              <a:rPr lang="en-US" dirty="0"/>
              <a:t>Carlos Mendible - @cmendibl3</a:t>
            </a:r>
          </a:p>
          <a:p>
            <a:r>
              <a:rPr lang="en-US" sz="2000" dirty="0"/>
              <a:t>Cloud Advisor @</a:t>
            </a:r>
            <a:r>
              <a:rPr lang="en-US" sz="2000" dirty="0" err="1"/>
              <a:t>AccentureSpain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179" y="5088316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6980236" cy="242527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Function App templates are categorized into general areas of Core, API &amp; </a:t>
            </a:r>
            <a:r>
              <a:rPr lang="en-US" dirty="0" err="1"/>
              <a:t>Webhooks</a:t>
            </a:r>
            <a:r>
              <a:rPr lang="en-US" dirty="0"/>
              <a:t>, Data Processing, Samples and Experimental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33291" y="1724345"/>
            <a:ext cx="4876146" cy="4773793"/>
          </a:xfrm>
          <a:prstGeom prst="rect">
            <a:avLst/>
          </a:prstGeom>
        </p:spPr>
        <p:txBody>
          <a:bodyPr vert="horz" lIns="93260" tIns="46630" rIns="93260" bIns="4663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BlobTrigger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EventHubTrigger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Generic </a:t>
            </a: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webhook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GitHub </a:t>
            </a: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webhook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HTTPTrigger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QueueTrigger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ServiceBusQueueTrigger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ServiceBusTopicTrigger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TimerTrigger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Blank &amp; Experimental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3672231"/>
            <a:ext cx="6827838" cy="22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00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Function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62138"/>
            <a:ext cx="10725150" cy="3743325"/>
          </a:xfrm>
        </p:spPr>
        <p:txBody>
          <a:bodyPr>
            <a:normAutofit fontScale="77500" lnSpcReduction="20000"/>
          </a:bodyPr>
          <a:lstStyle/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Run at explicitly specified intervals, like every day at 2:00 am using CRON expressions, like “0 */5 * * * *“ (every 5 minutes)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Can send information to other systems, but typically don’t “return” information, only write to logs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redundant cleanup and data management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checking state of services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Can be combined with other functions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4100" name="Picture 4" descr="Image result for cl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37" y="3838847"/>
            <a:ext cx="3192464" cy="319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935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Function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1862138"/>
            <a:ext cx="11323637" cy="3743325"/>
          </a:xfrm>
        </p:spPr>
        <p:txBody>
          <a:bodyPr>
            <a:normAutofit fontScale="85000" lnSpcReduction="20000"/>
          </a:bodyPr>
          <a:lstStyle/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Run when triggered by a data event, such as an item being added to a queue or container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Typically have in and out parameters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responding to CRUD events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performing CRUD events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moving content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Access data across services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83" y="4245975"/>
            <a:ext cx="2282935" cy="13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35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Webhook &amp; API Function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62138"/>
            <a:ext cx="11399837" cy="4495800"/>
          </a:xfrm>
        </p:spPr>
        <p:txBody>
          <a:bodyPr>
            <a:normAutofit fontScale="70000" lnSpcReduction="20000"/>
          </a:bodyPr>
          <a:lstStyle/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Triggered by events in other services, like GitHub, Team Foundation Services, Office 365, OneDrive, Microsoft PowerApps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Takes in a request and sends back a response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Often mimic Web API and legacy web services flows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Typically need CORS settings managed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Best for exposing functionality to other apps and services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building Logic Apps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237" y="4640262"/>
            <a:ext cx="2506662" cy="250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224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6702" y="2800032"/>
            <a:ext cx="9186736" cy="1840230"/>
          </a:xfrm>
        </p:spPr>
        <p:txBody>
          <a:bodyPr/>
          <a:lstStyle/>
          <a:p>
            <a:r>
              <a:rPr lang="en-US" sz="6000" dirty="0"/>
              <a:t>Azure Functions Anatomy and Bindings</a:t>
            </a:r>
          </a:p>
        </p:txBody>
      </p:sp>
    </p:spTree>
    <p:extLst>
      <p:ext uri="{BB962C8B-B14F-4D97-AF65-F5344CB8AC3E}">
        <p14:creationId xmlns:p14="http://schemas.microsoft.com/office/powerpoint/2010/main" val="248138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72296" y="1861967"/>
            <a:ext cx="3569966" cy="36602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4"/>
            <a:ext cx="7162799" cy="3449919"/>
          </a:xfrm>
        </p:spPr>
        <p:txBody>
          <a:bodyPr>
            <a:normAutofit fontScale="55000" lnSpcReduction="20000"/>
          </a:bodyPr>
          <a:lstStyle/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 “Run” file that containing the function code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 “Function” file containing all service and trigger bindings and parameters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 “Project” file containing project assembly and NuGet package references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App Service settings, such as connection strings and API keys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54680" y="4258012"/>
            <a:ext cx="2405678" cy="867773"/>
          </a:xfrm>
          <a:prstGeom prst="rect">
            <a:avLst/>
          </a:prstGeom>
          <a:solidFill>
            <a:srgbClr val="235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.NET Core and Project references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154680" y="3091106"/>
            <a:ext cx="2405679" cy="867774"/>
          </a:xfrm>
          <a:prstGeom prst="rect">
            <a:avLst/>
          </a:prstGeom>
          <a:solidFill>
            <a:srgbClr val="4D9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Function configuration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4679" y="2335429"/>
            <a:ext cx="2405678" cy="430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Executable code</a:t>
            </a:r>
          </a:p>
        </p:txBody>
      </p:sp>
    </p:spTree>
    <p:extLst>
      <p:ext uri="{BB962C8B-B14F-4D97-AF65-F5344CB8AC3E}">
        <p14:creationId xmlns:p14="http://schemas.microsoft.com/office/powerpoint/2010/main" val="17017663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Bindings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480507"/>
              </p:ext>
            </p:extLst>
          </p:nvPr>
        </p:nvGraphicFramePr>
        <p:xfrm>
          <a:off x="892953" y="2728662"/>
          <a:ext cx="10362260" cy="404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096">
                  <a:extLst>
                    <a:ext uri="{9D8B030D-6E8A-4147-A177-3AD203B41FA5}">
                      <a16:colId xmlns:a16="http://schemas.microsoft.com/office/drawing/2014/main" val="1381631012"/>
                    </a:ext>
                  </a:extLst>
                </a:gridCol>
                <a:gridCol w="3486940">
                  <a:extLst>
                    <a:ext uri="{9D8B030D-6E8A-4147-A177-3AD203B41FA5}">
                      <a16:colId xmlns:a16="http://schemas.microsoft.com/office/drawing/2014/main" val="268957825"/>
                    </a:ext>
                  </a:extLst>
                </a:gridCol>
                <a:gridCol w="1162314">
                  <a:extLst>
                    <a:ext uri="{9D8B030D-6E8A-4147-A177-3AD203B41FA5}">
                      <a16:colId xmlns:a16="http://schemas.microsoft.com/office/drawing/2014/main" val="3697201972"/>
                    </a:ext>
                  </a:extLst>
                </a:gridCol>
                <a:gridCol w="1376423">
                  <a:extLst>
                    <a:ext uri="{9D8B030D-6E8A-4147-A177-3AD203B41FA5}">
                      <a16:colId xmlns:a16="http://schemas.microsoft.com/office/drawing/2014/main" val="1062125523"/>
                    </a:ext>
                  </a:extLst>
                </a:gridCol>
                <a:gridCol w="1223487">
                  <a:extLst>
                    <a:ext uri="{9D8B030D-6E8A-4147-A177-3AD203B41FA5}">
                      <a16:colId xmlns:a16="http://schemas.microsoft.com/office/drawing/2014/main" val="1149894302"/>
                    </a:ext>
                  </a:extLst>
                </a:gridCol>
              </a:tblGrid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Service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Trigger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Input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Output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2204649050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Schedule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Functions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4239000174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 dirty="0"/>
                        <a:t>HTTP (REST or </a:t>
                      </a:r>
                      <a:r>
                        <a:rPr lang="en-US" sz="1600" dirty="0" err="1"/>
                        <a:t>webhook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Functions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✔*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900705094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/>
                        <a:t>Blob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671749842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/>
                        <a:t>Events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Event Hubs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468464882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Queues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3075698797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Queues and Topics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Service Bus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4218162089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/>
                        <a:t>Tables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916531532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/>
                        <a:t>Tables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Mobile Apps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2601799188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/>
                        <a:t>No-SQL DB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DocumentDB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761236402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 dirty="0"/>
                        <a:t>Push Notifications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Notification Hubs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542988016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 dirty="0" err="1"/>
                        <a:t>Twilio</a:t>
                      </a:r>
                      <a:r>
                        <a:rPr lang="en-US" sz="1600" dirty="0"/>
                        <a:t> SMS Text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Twilio</a:t>
                      </a:r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788970580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55767" y="1135062"/>
            <a:ext cx="10436634" cy="81550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5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Bindings serve as the basis for all connections to and from a function. Many bindings can be “bi-directional” as well.</a:t>
            </a:r>
          </a:p>
        </p:txBody>
      </p:sp>
    </p:spTree>
    <p:extLst>
      <p:ext uri="{BB962C8B-B14F-4D97-AF65-F5344CB8AC3E}">
        <p14:creationId xmlns:p14="http://schemas.microsoft.com/office/powerpoint/2010/main" val="8489519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Testing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4"/>
            <a:ext cx="5943599" cy="3563467"/>
          </a:xfrm>
        </p:spPr>
        <p:txBody>
          <a:bodyPr>
            <a:normAutofit fontScale="55000" lnSpcReduction="20000"/>
          </a:bodyPr>
          <a:lstStyle/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Command-line tools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products such as Postman and Swagger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 web calls via </a:t>
            </a:r>
            <a:r>
              <a:rPr lang="en-US" dirty="0" err="1"/>
              <a:t>cURL</a:t>
            </a:r>
            <a:endParaRPr lang="en-US" dirty="0"/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Nested functions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Microsoft Azure Storage Explorer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 Studio Cloud Explorer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Precompiled Functions</a:t>
            </a:r>
          </a:p>
          <a:p>
            <a:pPr marL="701067" indent="-349724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35" y="1650189"/>
            <a:ext cx="5325643" cy="3680743"/>
          </a:xfrm>
          <a:prstGeom prst="rect">
            <a:avLst/>
          </a:prstGeom>
        </p:spPr>
      </p:pic>
      <p:pic>
        <p:nvPicPr>
          <p:cNvPr id="3076" name="Picture 4" descr="Image result for postma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37" y="2735262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wagg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027" y="3866977"/>
            <a:ext cx="2822748" cy="282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url.haxx.se/logo/curl-transpare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38" y="1135062"/>
            <a:ext cx="2783790" cy="9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98953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11" y="1058862"/>
            <a:ext cx="8647619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151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62999" cy="20805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Azure Functions Samples @ </a:t>
            </a:r>
            <a:r>
              <a:rPr lang="en-US" sz="2800" dirty="0">
                <a:hlinkClick r:id="rId2"/>
              </a:rPr>
              <a:t>https://github.com/cmendibl3/hasta-la-vista-server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Connect with </a:t>
            </a:r>
            <a:r>
              <a:rPr lang="en-US" sz="2800" dirty="0">
                <a:hlinkClick r:id="rId3"/>
              </a:rPr>
              <a:t>@</a:t>
            </a:r>
            <a:r>
              <a:rPr lang="en-US" sz="2800" dirty="0" err="1">
                <a:hlinkClick r:id="rId3"/>
              </a:rPr>
              <a:t>AzureFunctions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Connect with </a:t>
            </a:r>
            <a:r>
              <a:rPr lang="en-US" sz="2800" dirty="0">
                <a:hlinkClick r:id="rId4"/>
              </a:rPr>
              <a:t>@cmendibl3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pic>
        <p:nvPicPr>
          <p:cNvPr id="2050" name="Picture 2" descr="https://pbs.twimg.com/media/C8RXXKwWAAAjWZ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7" y="2354262"/>
            <a:ext cx="4846638" cy="438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11" y="1058862"/>
            <a:ext cx="8647619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645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98413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20928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What</a:t>
            </a:r>
            <a:r>
              <a:rPr lang="es-ES" dirty="0"/>
              <a:t> are Azure </a:t>
            </a:r>
            <a:r>
              <a:rPr lang="es-ES" dirty="0" err="1"/>
              <a:t>Functions</a:t>
            </a:r>
            <a:r>
              <a:rPr lang="es-ES" dirty="0"/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s-ES" dirty="0" err="1"/>
              <a:t>natomy</a:t>
            </a:r>
            <a:r>
              <a:rPr lang="es-ES" dirty="0"/>
              <a:t> and </a:t>
            </a:r>
            <a:r>
              <a:rPr lang="es-ES" dirty="0" err="1"/>
              <a:t>Bindings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Testing Azure </a:t>
            </a:r>
            <a:r>
              <a:rPr lang="es-ES" dirty="0" err="1"/>
              <a:t>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are Azure Functions?</a:t>
            </a:r>
          </a:p>
        </p:txBody>
      </p:sp>
    </p:spTree>
    <p:extLst>
      <p:ext uri="{BB962C8B-B14F-4D97-AF65-F5344CB8AC3E}">
        <p14:creationId xmlns:p14="http://schemas.microsoft.com/office/powerpoint/2010/main" val="406506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4952999" cy="368257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dirty="0"/>
              <a:t>Create a “serverless” event-driven experience that extends the existing Azure App Service platform by building “nanoservices” that can scale based on demand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99" y="2296225"/>
            <a:ext cx="2612672" cy="2821398"/>
          </a:xfrm>
          <a:prstGeom prst="rect">
            <a:avLst/>
          </a:prstGeom>
        </p:spPr>
      </p:pic>
      <p:sp>
        <p:nvSpPr>
          <p:cNvPr id="17" name="Plus 5"/>
          <p:cNvSpPr/>
          <p:nvPr/>
        </p:nvSpPr>
        <p:spPr bwMode="auto">
          <a:xfrm>
            <a:off x="8596255" y="3396056"/>
            <a:ext cx="631450" cy="621736"/>
          </a:xfrm>
          <a:prstGeom prst="mathPlus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50037" y="1836857"/>
            <a:ext cx="2389796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69064" y="1857976"/>
            <a:ext cx="2389796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Events + data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88" y="2395449"/>
            <a:ext cx="2690949" cy="2690949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581" y="2354262"/>
            <a:ext cx="2833743" cy="28337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172263" y="1713900"/>
            <a:ext cx="2812381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718515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14179 -0.000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16003 -0.0009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0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18" grpId="1"/>
      <p:bldP spid="19" grpId="0"/>
      <p:bldP spid="19" grpId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05" y="-1"/>
            <a:ext cx="465846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71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C6Ory94XQAEzF1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662"/>
            <a:ext cx="12436475" cy="641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8409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Languages and Tools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257799" cy="348331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Create functions in JavaScript, C#, F# Python, and PHP, as well as scripting options such as Bash, Batch, and PowerShell, that can be triggered by virtually any event in Azure, 3rd party services, or on premise systems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36637" y="7154862"/>
            <a:ext cx="5275141" cy="3693613"/>
            <a:chOff x="4895849" y="1335654"/>
            <a:chExt cx="6357452" cy="445143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5849" y="1660848"/>
              <a:ext cx="5543551" cy="4126245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6766" y="1335654"/>
              <a:ext cx="4796535" cy="3056467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317" y="749300"/>
            <a:ext cx="2543175" cy="2238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212" y="677862"/>
            <a:ext cx="2486025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917" y="3263900"/>
            <a:ext cx="3105150" cy="166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5717" y="3340100"/>
            <a:ext cx="1409700" cy="1343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105" y="5092700"/>
            <a:ext cx="1219200" cy="1304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5242" y="4864100"/>
            <a:ext cx="1390650" cy="14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962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Scenarios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973262"/>
            <a:ext cx="7515008" cy="3834597"/>
          </a:xfrm>
        </p:spPr>
        <p:txBody>
          <a:bodyPr>
            <a:normAutofit fontScale="70000" lnSpcReduction="20000"/>
          </a:bodyPr>
          <a:lstStyle/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Timer-based processing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Azure service event processing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SaaS event processing 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Serverless web application architectures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Serverless mobile </a:t>
            </a:r>
            <a:r>
              <a:rPr lang="en-US" dirty="0" err="1"/>
              <a:t>backends</a:t>
            </a:r>
            <a:endParaRPr lang="en-US" dirty="0"/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stream processing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bot messaging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910690" y="1724345"/>
            <a:ext cx="2978210" cy="4182516"/>
            <a:chOff x="7483600" y="1380375"/>
            <a:chExt cx="2920079" cy="4100878"/>
          </a:xfrm>
        </p:grpSpPr>
        <p:sp>
          <p:nvSpPr>
            <p:cNvPr id="29" name="Rectangle 28"/>
            <p:cNvSpPr/>
            <p:nvPr/>
          </p:nvSpPr>
          <p:spPr>
            <a:xfrm>
              <a:off x="8070436" y="1380375"/>
              <a:ext cx="1746409" cy="957532"/>
            </a:xfrm>
            <a:prstGeom prst="rect">
              <a:avLst/>
            </a:prstGeom>
            <a:solidFill>
              <a:srgbClr val="0882D5"/>
            </a:solidFill>
            <a:ln w="6350">
              <a:solidFill>
                <a:srgbClr val="595959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Your App or Service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373" y="2589877"/>
              <a:ext cx="1222534" cy="122253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7483600" y="4056467"/>
              <a:ext cx="2920079" cy="1424786"/>
              <a:chOff x="7483600" y="4037417"/>
              <a:chExt cx="2920079" cy="1424786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7483600" y="4037417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Office 365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8459912" y="4037417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Office Graph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427367" y="4037417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Azure Storage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426699" y="4753588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Other Functions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492457" y="4746032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Legacy Systems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451055" y="4746032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Web Services</a:t>
                </a:r>
              </a:p>
            </p:txBody>
          </p:sp>
        </p:grpSp>
        <p:cxnSp>
          <p:nvCxnSpPr>
            <p:cNvPr id="32" name="Straight Arrow Connector 31"/>
            <p:cNvCxnSpPr>
              <a:stCxn id="29" idx="2"/>
              <a:endCxn id="30" idx="0"/>
            </p:cNvCxnSpPr>
            <p:nvPr/>
          </p:nvCxnSpPr>
          <p:spPr>
            <a:xfrm flipH="1">
              <a:off x="8943640" y="2337907"/>
              <a:ext cx="1" cy="251970"/>
            </a:xfrm>
            <a:prstGeom prst="straightConnector1">
              <a:avLst/>
            </a:prstGeom>
            <a:ln w="6350" cmpd="sng">
              <a:solidFill>
                <a:srgbClr val="595959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0" idx="2"/>
              <a:endCxn id="35" idx="0"/>
            </p:cNvCxnSpPr>
            <p:nvPr/>
          </p:nvCxnSpPr>
          <p:spPr>
            <a:xfrm>
              <a:off x="8943640" y="3812411"/>
              <a:ext cx="4428" cy="244056"/>
            </a:xfrm>
            <a:prstGeom prst="straightConnector1">
              <a:avLst/>
            </a:prstGeom>
            <a:ln w="6350" cmpd="sng">
              <a:solidFill>
                <a:srgbClr val="595959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52074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1668</Words>
  <Application>Microsoft Office PowerPoint</Application>
  <PresentationFormat>Custom</PresentationFormat>
  <Paragraphs>206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Azure Functions:     Hasta la Vista Server…</vt:lpstr>
      <vt:lpstr>¡Gracias!</vt:lpstr>
      <vt:lpstr>Agenda</vt:lpstr>
      <vt:lpstr>What are Azure Functions?</vt:lpstr>
      <vt:lpstr>Azure Functions</vt:lpstr>
      <vt:lpstr>PowerPoint Presentation</vt:lpstr>
      <vt:lpstr>PowerPoint Presentation</vt:lpstr>
      <vt:lpstr>Supported Languages and Tools</vt:lpstr>
      <vt:lpstr>Common Scenarios</vt:lpstr>
      <vt:lpstr>Function App Templates</vt:lpstr>
      <vt:lpstr>Timer Function Apps</vt:lpstr>
      <vt:lpstr>Data Processing Function Apps</vt:lpstr>
      <vt:lpstr>Webhook &amp; API Function Apps</vt:lpstr>
      <vt:lpstr>Azure Functions Anatomy and Bindings</vt:lpstr>
      <vt:lpstr>Anatomy of a Function</vt:lpstr>
      <vt:lpstr>Function Bindings</vt:lpstr>
      <vt:lpstr>Testing Azure Functions</vt:lpstr>
      <vt:lpstr>Testing Functions</vt:lpstr>
      <vt:lpstr>Demo</vt:lpstr>
      <vt:lpstr>Call to Action</vt:lpstr>
      <vt:lpstr>¡Gracias!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 2017 Madrid Template</dc:title>
  <dc:subject/>
  <dc:creator/>
  <cp:keywords/>
  <dc:description/>
  <cp:lastModifiedBy/>
  <cp:revision>1</cp:revision>
  <dcterms:created xsi:type="dcterms:W3CDTF">2016-11-15T00:28:08Z</dcterms:created>
  <dcterms:modified xsi:type="dcterms:W3CDTF">2017-04-21T10:36:30Z</dcterms:modified>
  <cp:category/>
</cp:coreProperties>
</file>